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" name="Shape 1"/>
          <p:cNvSpPr/>
          <p:nvPr/>
        </p:nvSpPr>
        <p:spPr>
          <a:xfrm>
            <a:off x="256032" y="0"/>
            <a:ext cx="91440" cy="6858000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1554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PRACTICAL, UNBIASED FIELD GUIDE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22960" y="2011680"/>
            <a:ext cx="106070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5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Impact Strategy for Next Marketing</a:t>
            </a:r>
            <a:endParaRPr lang="en-US" sz="5000" dirty="0"/>
          </a:p>
        </p:txBody>
      </p:sp>
      <p:sp>
        <p:nvSpPr>
          <p:cNvPr id="6" name="Text 4"/>
          <p:cNvSpPr/>
          <p:nvPr/>
        </p:nvSpPr>
        <p:spPr>
          <a:xfrm>
            <a:off x="841248" y="388620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700" dirty="0">
                <a:solidFill>
                  <a:srgbClr val="C7D2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AI actually fits the way Next already does business —</a:t>
            </a:r>
            <a:endParaRPr lang="en-US" sz="17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700" dirty="0">
                <a:solidFill>
                  <a:srgbClr val="C7D2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division by division, constraint by constraint.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868680" y="5029200"/>
            <a:ext cx="3657600" cy="0"/>
          </a:xfrm>
          <a:prstGeom prst="line">
            <a:avLst/>
          </a:prstGeom>
          <a:noFill/>
          <a:ln w="12700">
            <a:solidFill>
              <a:srgbClr val="3A4D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5212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14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Henry Rischitelli &amp; the Next Marketing team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6035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7E8D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draft for discussion · June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THE REST OF THE BUSINESS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more places AI quietly compounds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2240280"/>
            <a:ext cx="5532120" cy="18288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95528" y="2560320"/>
            <a:ext cx="658368" cy="658368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0976" y="2715768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91640" y="2532888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 · Agency Partnership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691640" y="2990088"/>
            <a:ext cx="4114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5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AI-drafted scoping &amp; first-draft proposals let Next respond in hours, not days — the trait that wins white-label work (e.g. the GSD&amp;M / Air Force model).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199632" y="2240280"/>
            <a:ext cx="5532120" cy="18288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6492240" y="2560320"/>
            <a:ext cx="658368" cy="658368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7688" y="2715768"/>
            <a:ext cx="347472" cy="34747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388352" y="2532888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Sales &amp; New Business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7388352" y="2990088"/>
            <a:ext cx="4114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5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prospect/category research and RFP first-drafts; SponsorUnited surfaces who's actively spending so outreach is targeted, not cold.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502920" y="4270248"/>
            <a:ext cx="5532120" cy="18288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795528" y="4590288"/>
            <a:ext cx="658368" cy="658368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" y="4745736"/>
            <a:ext cx="347472" cy="34747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691640" y="4562856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Marketing &amp; Content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1691640" y="5020056"/>
            <a:ext cx="4114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5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every finished program into a case study, posts, a one-pager, and a highlight reel — e.g. AMD/Austin FC's 2M engagements — in an hour, not never.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6199632" y="4270248"/>
            <a:ext cx="5532120" cy="18288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21" name="Shape 16"/>
          <p:cNvSpPr/>
          <p:nvPr/>
        </p:nvSpPr>
        <p:spPr>
          <a:xfrm>
            <a:off x="6492240" y="4590288"/>
            <a:ext cx="658368" cy="658368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7688" y="4745736"/>
            <a:ext cx="347472" cy="34747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388352" y="4562856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Operations &amp; Back Office</a:t>
            </a:r>
            <a:endParaRPr lang="en-US" sz="1600" dirty="0"/>
          </a:p>
        </p:txBody>
      </p:sp>
      <p:sp>
        <p:nvSpPr>
          <p:cNvPr id="24" name="Text 18"/>
          <p:cNvSpPr/>
          <p:nvPr/>
        </p:nvSpPr>
        <p:spPr>
          <a:xfrm>
            <a:off x="7388352" y="5020056"/>
            <a:ext cx="4114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5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contract summarization (deliverables &amp; deadlines on deals like Continental Tire/MLS), meeting notes, and a searchable 30-year knowledge base.</a:t>
            </a:r>
            <a:endParaRPr lang="en-US" sz="1200" dirty="0"/>
          </a:p>
        </p:txBody>
      </p:sp>
      <p:sp>
        <p:nvSpPr>
          <p:cNvPr id="25" name="Text 19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26" name="Text 20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27" name="Text 21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PHASED, PRACTICAL PATH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“roll out AI.” Pick a few constraints and prove value.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2148840"/>
            <a:ext cx="3611880" cy="32004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2148840"/>
            <a:ext cx="3611880" cy="64008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148840"/>
            <a:ext cx="3154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30 DAYS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547872" y="2249424"/>
            <a:ext cx="420624" cy="420624"/>
          </a:xfrm>
          <a:prstGeom prst="ellipse">
            <a:avLst/>
          </a:prstGeom>
          <a:solidFill>
            <a:srgbClr val="9FB0C2"/>
          </a:solidFill>
          <a:ln/>
        </p:spPr>
      </p:sp>
      <p:sp>
        <p:nvSpPr>
          <p:cNvPr id="9" name="Text 7"/>
          <p:cNvSpPr/>
          <p:nvPr/>
        </p:nvSpPr>
        <p:spPr>
          <a:xfrm>
            <a:off x="3547872" y="2249424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2971800"/>
            <a:ext cx="3154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painful Tuesday task per division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31520" y="3886200"/>
            <a:ext cx="31546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5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AI on 2–3 (my nominees: post-event recaps, first-pass sponsorship research, tour-calendar centralization). Small, visible, low-risk.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078224" y="3383280"/>
            <a:ext cx="237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4279392" y="2148840"/>
            <a:ext cx="3611880" cy="32004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279392" y="2148840"/>
            <a:ext cx="3611880" cy="64008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15" name="Text 13"/>
          <p:cNvSpPr/>
          <p:nvPr/>
        </p:nvSpPr>
        <p:spPr>
          <a:xfrm>
            <a:off x="4507992" y="2148840"/>
            <a:ext cx="3154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30–90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7324344" y="2249424"/>
            <a:ext cx="420624" cy="420624"/>
          </a:xfrm>
          <a:prstGeom prst="ellipse">
            <a:avLst/>
          </a:prstGeom>
          <a:solidFill>
            <a:srgbClr val="2BA8A0"/>
          </a:solidFill>
          <a:ln/>
        </p:spPr>
      </p:sp>
      <p:sp>
        <p:nvSpPr>
          <p:cNvPr id="17" name="Text 15"/>
          <p:cNvSpPr/>
          <p:nvPr/>
        </p:nvSpPr>
        <p:spPr>
          <a:xfrm>
            <a:off x="7324344" y="2249424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07992" y="2971800"/>
            <a:ext cx="3154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Templatize what worked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507992" y="3886200"/>
            <a:ext cx="31546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5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pilots into repeatable templates and light SOPs. Name an internal “AI champion” — likely from account/PM, your earliest adopters.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854696" y="3383280"/>
            <a:ext cx="237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21" name="Shape 19"/>
          <p:cNvSpPr/>
          <p:nvPr/>
        </p:nvSpPr>
        <p:spPr>
          <a:xfrm>
            <a:off x="8055864" y="2148840"/>
            <a:ext cx="3611880" cy="32004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055864" y="2148840"/>
            <a:ext cx="3611880" cy="64008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23" name="Text 21"/>
          <p:cNvSpPr/>
          <p:nvPr/>
        </p:nvSpPr>
        <p:spPr>
          <a:xfrm>
            <a:off x="8284464" y="2148840"/>
            <a:ext cx="3154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90–180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1100816" y="2249424"/>
            <a:ext cx="420624" cy="420624"/>
          </a:xfrm>
          <a:prstGeom prst="ellipse">
            <a:avLst/>
          </a:prstGeom>
          <a:solidFill>
            <a:srgbClr val="F2A03D"/>
          </a:solidFill>
          <a:ln/>
        </p:spPr>
      </p:sp>
      <p:sp>
        <p:nvSpPr>
          <p:cNvPr id="25" name="Text 23"/>
          <p:cNvSpPr/>
          <p:nvPr/>
        </p:nvSpPr>
        <p:spPr>
          <a:xfrm>
            <a:off x="11100816" y="2249424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8284464" y="2971800"/>
            <a:ext cx="3154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Adopt one platform where pain is worst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284464" y="3886200"/>
            <a:ext cx="31546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5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likely a mobile-tour/field system and/or a sponsorship-measurement tool. By now the team trusts the approach — additive, not scary.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02920" y="5577840"/>
            <a:ext cx="11155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b="1" i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in hours saved and turnaround time.  </a:t>
            </a:r>
            <a:pPr indent="0" marL="0">
              <a:lnSpc>
                <a:spcPts val="1800"/>
              </a:lnSpc>
              <a:buNone/>
            </a:pPr>
            <a:r>
              <a:rPr lang="en-US" sz="1300" i="1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are the numbers that mean something to you and the team — and they build momentum no outside vendor can.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 &amp; GUARDRAILS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to protect while you move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2194560"/>
            <a:ext cx="5532120" cy="17830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2194560"/>
            <a:ext cx="82296" cy="1783080"/>
          </a:xfrm>
          <a:prstGeom prst="rect">
            <a:avLst/>
          </a:prstGeom>
          <a:solidFill>
            <a:srgbClr val="F2A03D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5528" y="2487168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63040" y="2468880"/>
            <a:ext cx="4343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Client confidentiality — especially the Air Force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1463040" y="3035808"/>
            <a:ext cx="4343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enterprise-grade tools with real data controls. Never paste sensitive client data into consumer AI. Naming this builds more trust than any demo.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6199632" y="2194560"/>
            <a:ext cx="5532120" cy="17830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6199632" y="2194560"/>
            <a:ext cx="82296" cy="1783080"/>
          </a:xfrm>
          <a:prstGeom prst="rect">
            <a:avLst/>
          </a:prstGeom>
          <a:solidFill>
            <a:srgbClr val="F2A03D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240" y="2487168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159752" y="2468880"/>
            <a:ext cx="4343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Keep a human in the loop on anything that ships</a:t>
            </a:r>
            <a:endParaRPr lang="en-US" sz="1450" dirty="0"/>
          </a:p>
        </p:txBody>
      </p:sp>
      <p:sp>
        <p:nvSpPr>
          <p:cNvPr id="14" name="Text 10"/>
          <p:cNvSpPr/>
          <p:nvPr/>
        </p:nvSpPr>
        <p:spPr>
          <a:xfrm>
            <a:off x="7159752" y="3035808"/>
            <a:ext cx="4343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drafts; people approve. A quality safeguard and a cultural signal that the craft isn't being replaced.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02920" y="4178808"/>
            <a:ext cx="5532120" cy="17830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502920" y="4178808"/>
            <a:ext cx="82296" cy="1783080"/>
          </a:xfrm>
          <a:prstGeom prst="rect">
            <a:avLst/>
          </a:prstGeom>
          <a:solidFill>
            <a:srgbClr val="F2A03D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" y="4471416"/>
            <a:ext cx="457200" cy="4572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463040" y="4453128"/>
            <a:ext cx="4343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let AI touch the relationship</a:t>
            </a:r>
            <a:endParaRPr lang="en-US" sz="1450" dirty="0"/>
          </a:p>
        </p:txBody>
      </p:sp>
      <p:sp>
        <p:nvSpPr>
          <p:cNvPr id="19" name="Text 14"/>
          <p:cNvSpPr/>
          <p:nvPr/>
        </p:nvSpPr>
        <p:spPr>
          <a:xfrm>
            <a:off x="1463040" y="5020056"/>
            <a:ext cx="4343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handshake, the negotiation, the read-the-room moment — the irreplaceable core. AI frees time for those, never automates them.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6199632" y="4178808"/>
            <a:ext cx="5532120" cy="17830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21" name="Shape 16"/>
          <p:cNvSpPr/>
          <p:nvPr/>
        </p:nvSpPr>
        <p:spPr>
          <a:xfrm>
            <a:off x="6199632" y="4178808"/>
            <a:ext cx="82296" cy="1783080"/>
          </a:xfrm>
          <a:prstGeom prst="rect">
            <a:avLst/>
          </a:prstGeom>
          <a:solidFill>
            <a:srgbClr val="F2A03D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2240" y="4471416"/>
            <a:ext cx="457200" cy="4572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159752" y="4453128"/>
            <a:ext cx="4343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small enough to fail safely</a:t>
            </a:r>
            <a:endParaRPr lang="en-US" sz="1450" dirty="0"/>
          </a:p>
        </p:txBody>
      </p:sp>
      <p:sp>
        <p:nvSpPr>
          <p:cNvPr id="24" name="Text 18"/>
          <p:cNvSpPr/>
          <p:nvPr/>
        </p:nvSpPr>
        <p:spPr>
          <a:xfrm>
            <a:off x="7159752" y="5020056"/>
            <a:ext cx="4343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bad recap draft is a 5-minute edit. A botched “enterprise transformation” is a lost year. Bias to the former; watch for tool sprawl.</a:t>
            </a:r>
            <a:endParaRPr lang="en-US" sz="1150" dirty="0"/>
          </a:p>
        </p:txBody>
      </p:sp>
      <p:sp>
        <p:nvSpPr>
          <p:cNvPr id="25" name="Text 19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26" name="Text 20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27" name="Text 21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THE SESSION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I'd run the day — and the only goal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2103120"/>
            <a:ext cx="566928" cy="566928"/>
          </a:xfrm>
          <a:prstGeom prst="ellipse">
            <a:avLst/>
          </a:prstGeom>
          <a:solidFill>
            <a:srgbClr val="0F1B2D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21031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A0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280160" y="2084832"/>
            <a:ext cx="49377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5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with respect for the craft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6263640" y="2084832"/>
            <a:ext cx="58978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not here to replace 30 years of judgment — it deletes the grunt work around it.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" y="2944368"/>
            <a:ext cx="566928" cy="566928"/>
          </a:xfrm>
          <a:prstGeom prst="ellipse">
            <a:avLst/>
          </a:prstGeom>
          <a:solidFill>
            <a:srgbClr val="0F1B2D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" y="294436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A0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280160" y="2926080"/>
            <a:ext cx="49377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5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it their map, not mine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6263640" y="2926080"/>
            <a:ext cx="58978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the divisions; have each group react and correct me. Where I'm wrong about the workflow, that's the productive part.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02920" y="3785616"/>
            <a:ext cx="566928" cy="566928"/>
          </a:xfrm>
          <a:prstGeom prst="ellipse">
            <a:avLst/>
          </a:prstGeom>
          <a:solidFill>
            <a:srgbClr val="0F1B2D"/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" y="3785616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A0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280160" y="3767328"/>
            <a:ext cx="49377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5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live demo on real, non-confidential work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6263640" y="3767328"/>
            <a:ext cx="58978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recap draft or a public-property research scan lands better than any slide.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02920" y="4626864"/>
            <a:ext cx="566928" cy="566928"/>
          </a:xfrm>
          <a:prstGeom prst="ellipse">
            <a:avLst/>
          </a:prstGeom>
          <a:solidFill>
            <a:srgbClr val="0F1B2D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4626864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A0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280160" y="4608576"/>
            <a:ext cx="49377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5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Leave with one commitment per division</a:t>
            </a:r>
            <a:endParaRPr lang="en-US" sz="1550" dirty="0"/>
          </a:p>
        </p:txBody>
      </p:sp>
      <p:sp>
        <p:nvSpPr>
          <p:cNvPr id="20" name="Text 18"/>
          <p:cNvSpPr/>
          <p:nvPr/>
        </p:nvSpPr>
        <p:spPr>
          <a:xfrm>
            <a:off x="6263640" y="4608576"/>
            <a:ext cx="58978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lead names one task to pilot in the next 30 days.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02920" y="5623560"/>
            <a:ext cx="11155680" cy="713232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5623560"/>
            <a:ext cx="106984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b="1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whole goal of the day:  </a:t>
            </a:r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with one painful task per division that AI will quietly take off their plate.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" name="Shape 1"/>
          <p:cNvSpPr/>
          <p:nvPr/>
        </p:nvSpPr>
        <p:spPr>
          <a:xfrm>
            <a:off x="256032" y="0"/>
            <a:ext cx="91440" cy="6858000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4" name="Text 2"/>
          <p:cNvSpPr/>
          <p:nvPr/>
        </p:nvSpPr>
        <p:spPr>
          <a:xfrm>
            <a:off x="868680" y="10972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THROUGH-LINE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841248" y="1554480"/>
            <a:ext cx="10607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8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doesn't need to become a tech company.</a:t>
            </a:r>
            <a:endParaRPr lang="en-US" sz="3300" dirty="0"/>
          </a:p>
        </p:txBody>
      </p:sp>
      <p:sp>
        <p:nvSpPr>
          <p:cNvPr id="6" name="Text 4"/>
          <p:cNvSpPr/>
          <p:nvPr/>
        </p:nvSpPr>
        <p:spPr>
          <a:xfrm>
            <a:off x="868680" y="2880360"/>
            <a:ext cx="9875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C7D2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needs to keep being the best independent experiential and sponsorship shop in the country — and let AI quietly absorb the coordination and documentation load that's always been the tax on great execution.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3977640"/>
            <a:ext cx="9875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600" i="1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one painful task. Prove it. Let the team's own time savings make the rest of the argument.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86968" y="4892040"/>
            <a:ext cx="3657600" cy="0"/>
          </a:xfrm>
          <a:prstGeom prst="line">
            <a:avLst/>
          </a:prstGeom>
          <a:noFill/>
          <a:ln w="12700">
            <a:solidFill>
              <a:srgbClr val="3A4D6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86968" y="50749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Happy to walk the team through any part of this in person. — Brad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86968" y="5943600"/>
            <a:ext cx="10424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850" i="1" dirty="0">
                <a:solidFill>
                  <a:srgbClr val="6E7E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with AI assistance from public sources; figures unverified and illustrative. Client and software names are illustrative, not endorsements. Not legal, financial, or professional advice. See accompanying document for full disclaimer.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USE THIS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different posture than the last few firms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02920" y="1600200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55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goal isn't to sell you a platform. It's to map where AI fits the work your team already does — and to start small enough that the first win is real and the craft stays human.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502920" y="2423160"/>
            <a:ext cx="3611880" cy="324612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2423160"/>
            <a:ext cx="3611880" cy="91440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8" name="Shape 6"/>
          <p:cNvSpPr/>
          <p:nvPr/>
        </p:nvSpPr>
        <p:spPr>
          <a:xfrm>
            <a:off x="822960" y="2743200"/>
            <a:ext cx="777240" cy="777240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926080"/>
            <a:ext cx="411480" cy="41148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3657600"/>
            <a:ext cx="2971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7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Constraint first, not tool first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4370832"/>
            <a:ext cx="2971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start with a bottleneck someone hits on a Tuesday — then ask if AI helps. Most AI pitches fail because they start with the software.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4279392" y="2423160"/>
            <a:ext cx="3611880" cy="324612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279392" y="2423160"/>
            <a:ext cx="3611880" cy="91440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14" name="Shape 11"/>
          <p:cNvSpPr/>
          <p:nvPr/>
        </p:nvSpPr>
        <p:spPr>
          <a:xfrm>
            <a:off x="4599432" y="2743200"/>
            <a:ext cx="777240" cy="777240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2312" y="2926080"/>
            <a:ext cx="411480" cy="41148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599432" y="3657600"/>
            <a:ext cx="2971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7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Respect the craft</a:t>
            </a:r>
            <a:endParaRPr lang="en-US" sz="1700" dirty="0"/>
          </a:p>
        </p:txBody>
      </p:sp>
      <p:sp>
        <p:nvSpPr>
          <p:cNvPr id="17" name="Text 13"/>
          <p:cNvSpPr/>
          <p:nvPr/>
        </p:nvSpPr>
        <p:spPr>
          <a:xfrm>
            <a:off x="4599432" y="4370832"/>
            <a:ext cx="2971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removes the grunt work around great creative and judgment. It never replaces the idea, the negotiation, or the relationship.</a:t>
            </a:r>
            <a:endParaRPr lang="en-US" sz="1250" dirty="0"/>
          </a:p>
        </p:txBody>
      </p:sp>
      <p:sp>
        <p:nvSpPr>
          <p:cNvPr id="18" name="Shape 14"/>
          <p:cNvSpPr/>
          <p:nvPr/>
        </p:nvSpPr>
        <p:spPr>
          <a:xfrm>
            <a:off x="8055864" y="2423160"/>
            <a:ext cx="3611880" cy="324612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055864" y="2423160"/>
            <a:ext cx="3611880" cy="91440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20" name="Shape 16"/>
          <p:cNvSpPr/>
          <p:nvPr/>
        </p:nvSpPr>
        <p:spPr>
          <a:xfrm>
            <a:off x="8375904" y="2743200"/>
            <a:ext cx="777240" cy="777240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8784" y="2926080"/>
            <a:ext cx="411480" cy="41148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375904" y="3657600"/>
            <a:ext cx="2971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7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small, prove it, scale</a:t>
            </a:r>
            <a:endParaRPr lang="en-US" sz="1700" dirty="0"/>
          </a:p>
        </p:txBody>
      </p:sp>
      <p:sp>
        <p:nvSpPr>
          <p:cNvPr id="23" name="Text 18"/>
          <p:cNvSpPr/>
          <p:nvPr/>
        </p:nvSpPr>
        <p:spPr>
          <a:xfrm>
            <a:off x="8375904" y="4370832"/>
            <a:ext cx="2971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painful task per division beats a company-wide “transformation.” A bad draft is a 5-minute edit; a botched rollout is a lost year.</a:t>
            </a:r>
            <a:endParaRPr lang="en-US" sz="1250" dirty="0"/>
          </a:p>
        </p:txBody>
      </p:sp>
      <p:sp>
        <p:nvSpPr>
          <p:cNvPr id="24" name="Text 19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25" name="Text 20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26" name="Text 21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WORKING WITH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502920" y="841248"/>
            <a:ext cx="11521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experiential &amp; sponsorship agency that runs a fleet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02920" y="1627632"/>
            <a:ext cx="11155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5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since 1993 · Norcross, GA · founded by Henry Rischitelli.   </a:t>
            </a:r>
            <a:pPr indent="0" marL="0">
              <a:lnSpc>
                <a:spcPts val="2000"/>
              </a:lnSpc>
              <a:buNone/>
            </a:pPr>
            <a:r>
              <a:rPr lang="en-US" sz="1350" b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 7311 / NAICS 541810 (Advertising Agencies)</a:t>
            </a:r>
            <a:pPr indent="0" marL="0">
              <a:lnSpc>
                <a:spcPts val="2000"/>
              </a:lnSpc>
              <a:buNone/>
            </a:pPr>
            <a:r>
              <a:rPr lang="en-US" sz="135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with a sponsorship-consulting side classed under marketing consulting.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02920" y="2286000"/>
            <a:ext cx="2697480" cy="24688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46888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9C4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7168" y="2542032"/>
            <a:ext cx="384048" cy="38404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31520" y="306324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Experiential Marketing</a:t>
            </a:r>
            <a:endParaRPr lang="en-US" sz="1450" dirty="0"/>
          </a:p>
        </p:txBody>
      </p:sp>
      <p:sp>
        <p:nvSpPr>
          <p:cNvPr id="10" name="Text 7"/>
          <p:cNvSpPr/>
          <p:nvPr/>
        </p:nvSpPr>
        <p:spPr>
          <a:xfrm>
            <a:off x="731520" y="3703320"/>
            <a:ext cx="22860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tours, consumer events, sampling, ride &amp; drive, hospitality.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3364992" y="2286000"/>
            <a:ext cx="2697480" cy="24688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593592" y="246888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9C4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9240" y="2542032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593592" y="306324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Sponsorship Consulting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3593592" y="3703320"/>
            <a:ext cx="22860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Strategy, portfolio analysis, valuation, negotiation, measurement.</a:t>
            </a:r>
            <a:endParaRPr lang="en-US" sz="1150" dirty="0"/>
          </a:p>
        </p:txBody>
      </p:sp>
      <p:sp>
        <p:nvSpPr>
          <p:cNvPr id="16" name="Shape 12"/>
          <p:cNvSpPr/>
          <p:nvPr/>
        </p:nvSpPr>
        <p:spPr>
          <a:xfrm>
            <a:off x="6227064" y="2286000"/>
            <a:ext cx="2697480" cy="24688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6455664" y="246888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9C4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1312" y="2542032"/>
            <a:ext cx="384048" cy="38404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455664" y="306324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Agency Partnership</a:t>
            </a:r>
            <a:endParaRPr lang="en-US" sz="1450" dirty="0"/>
          </a:p>
        </p:txBody>
      </p:sp>
      <p:sp>
        <p:nvSpPr>
          <p:cNvPr id="20" name="Text 15"/>
          <p:cNvSpPr/>
          <p:nvPr/>
        </p:nvSpPr>
        <p:spPr>
          <a:xfrm>
            <a:off x="6455664" y="3703320"/>
            <a:ext cx="22860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White-label execution muscle for other agencies — a force multiplier.</a:t>
            </a:r>
            <a:endParaRPr lang="en-US" sz="1150" dirty="0"/>
          </a:p>
        </p:txBody>
      </p:sp>
      <p:sp>
        <p:nvSpPr>
          <p:cNvPr id="21" name="Shape 16"/>
          <p:cNvSpPr/>
          <p:nvPr/>
        </p:nvSpPr>
        <p:spPr>
          <a:xfrm>
            <a:off x="9089136" y="2286000"/>
            <a:ext cx="2697480" cy="2468880"/>
          </a:xfrm>
          <a:prstGeom prst="rect">
            <a:avLst/>
          </a:prstGeom>
          <a:solidFill>
            <a:srgbClr val="0F1B2D"/>
          </a:solidFill>
          <a:ln w="12700">
            <a:solidFill>
              <a:srgbClr val="0F1B2D"/>
            </a:solidFill>
            <a:prstDash val="solid"/>
          </a:ln>
          <a:effectLst>
            <a:outerShdw sx="100000" sy="100000" kx="0" ky="0" algn="bl" rotWithShape="0" blurRad="88900" dist="38100" dir="8100000">
              <a:srgbClr val="0F1B2D">
                <a:alpha val="16000"/>
              </a:srgbClr>
            </a:outerShdw>
          </a:effectLst>
        </p:spPr>
      </p:sp>
      <p:sp>
        <p:nvSpPr>
          <p:cNvPr id="22" name="Text 17"/>
          <p:cNvSpPr/>
          <p:nvPr/>
        </p:nvSpPr>
        <p:spPr>
          <a:xfrm>
            <a:off x="9317736" y="246888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A0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73384" y="2542032"/>
            <a:ext cx="384048" cy="384048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9317736" y="306324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Field &amp; Tour Logistics</a:t>
            </a:r>
            <a:endParaRPr lang="en-US" sz="1450" dirty="0"/>
          </a:p>
        </p:txBody>
      </p:sp>
      <p:sp>
        <p:nvSpPr>
          <p:cNvPr id="25" name="Text 19"/>
          <p:cNvSpPr/>
          <p:nvPr/>
        </p:nvSpPr>
        <p:spPr>
          <a:xfrm>
            <a:off x="9317736" y="3703320"/>
            <a:ext cx="22860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C7D2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hidden engine: trucks, trailers, CDL drivers, routing, DOT, staffing.</a:t>
            </a:r>
            <a:endParaRPr lang="en-US" sz="1150" dirty="0"/>
          </a:p>
        </p:txBody>
      </p:sp>
      <p:sp>
        <p:nvSpPr>
          <p:cNvPr id="26" name="Text 20"/>
          <p:cNvSpPr/>
          <p:nvPr/>
        </p:nvSpPr>
        <p:spPr>
          <a:xfrm>
            <a:off x="502920" y="5029200"/>
            <a:ext cx="11155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300" i="1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“trucks and logistics” instinct was right: the experiential work is powered by a real transportation operation. That's where the cleanest, least-threatening AI ROI lives (slide 9).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28" name="Text 22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29" name="Text 23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LIKELY DISCONNECT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the previous AI conversations didn't land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02920" y="1572768"/>
            <a:ext cx="11155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0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having been in the room, here's my best read — and the good news is most of it is about how AI was introduced, not whether it can help.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5440680" cy="914400"/>
          </a:xfrm>
          <a:prstGeom prst="rect">
            <a:avLst/>
          </a:prstGeom>
          <a:solidFill>
            <a:srgbClr val="EEF2F7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2240280"/>
            <a:ext cx="82296" cy="914400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350008"/>
            <a:ext cx="4983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Generic demos, specialized business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2660904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horizontal “here's a chatbot” pitch feels shallow to people who live in DOT rest days, rights-holder contracts, and 500 tour days a year.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217920" y="2240280"/>
            <a:ext cx="5440680" cy="914400"/>
          </a:xfrm>
          <a:prstGeom prst="rect">
            <a:avLst/>
          </a:prstGeom>
          <a:solidFill>
            <a:srgbClr val="EEF2F7"/>
          </a:solidFill>
          <a:ln/>
        </p:spPr>
      </p:sp>
      <p:sp>
        <p:nvSpPr>
          <p:cNvPr id="11" name="Shape 9"/>
          <p:cNvSpPr/>
          <p:nvPr/>
        </p:nvSpPr>
        <p:spPr>
          <a:xfrm>
            <a:off x="6217920" y="2240280"/>
            <a:ext cx="82296" cy="914400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12" name="Text 10"/>
          <p:cNvSpPr/>
          <p:nvPr/>
        </p:nvSpPr>
        <p:spPr>
          <a:xfrm>
            <a:off x="6492240" y="2350008"/>
            <a:ext cx="4983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Tool-first, not constraint-first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92240" y="2660904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no one mapped the real bottlenecks (the recap crunch, the RFP scramble, the routing puzzle), the tools had nothing real to attach to.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02920" y="3319272"/>
            <a:ext cx="5440680" cy="914400"/>
          </a:xfrm>
          <a:prstGeom prst="rect">
            <a:avLst/>
          </a:prstGeom>
          <a:solidFill>
            <a:srgbClr val="EEF2F7"/>
          </a:solidFill>
          <a:ln/>
        </p:spPr>
      </p:sp>
      <p:sp>
        <p:nvSpPr>
          <p:cNvPr id="15" name="Shape 13"/>
          <p:cNvSpPr/>
          <p:nvPr/>
        </p:nvSpPr>
        <p:spPr>
          <a:xfrm>
            <a:off x="502920" y="3319272"/>
            <a:ext cx="82296" cy="914400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16" name="Text 14"/>
          <p:cNvSpPr/>
          <p:nvPr/>
        </p:nvSpPr>
        <p:spPr>
          <a:xfrm>
            <a:off x="777240" y="3429000"/>
            <a:ext cx="4983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craft-replacement fear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77240" y="3739896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 creative shop, “AI” can read as “we'll replace your taste.” If that fear isn't named and reversed, the room shuts down.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217920" y="3319272"/>
            <a:ext cx="5440680" cy="914400"/>
          </a:xfrm>
          <a:prstGeom prst="rect">
            <a:avLst/>
          </a:prstGeom>
          <a:solidFill>
            <a:srgbClr val="EEF2F7"/>
          </a:solidFill>
          <a:ln/>
        </p:spPr>
      </p:sp>
      <p:sp>
        <p:nvSpPr>
          <p:cNvPr id="19" name="Shape 17"/>
          <p:cNvSpPr/>
          <p:nvPr/>
        </p:nvSpPr>
        <p:spPr>
          <a:xfrm>
            <a:off x="6217920" y="3319272"/>
            <a:ext cx="82296" cy="914400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20" name="Text 18"/>
          <p:cNvSpPr/>
          <p:nvPr/>
        </p:nvSpPr>
        <p:spPr>
          <a:xfrm>
            <a:off x="6492240" y="3429000"/>
            <a:ext cx="4983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Confidentiality nerves (esp. the Air Force)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492240" y="3739896"/>
            <a:ext cx="4983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government account demands real data caution. If a vendor hand-waved that, your team was right to distrust it.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502920" y="4398264"/>
            <a:ext cx="10972800" cy="914400"/>
          </a:xfrm>
          <a:prstGeom prst="rect">
            <a:avLst/>
          </a:prstGeom>
          <a:solidFill>
            <a:srgbClr val="EEF2F7"/>
          </a:solidFill>
          <a:ln/>
        </p:spPr>
      </p:sp>
      <p:sp>
        <p:nvSpPr>
          <p:cNvPr id="23" name="Shape 21"/>
          <p:cNvSpPr/>
          <p:nvPr/>
        </p:nvSpPr>
        <p:spPr>
          <a:xfrm>
            <a:off x="502920" y="4398264"/>
            <a:ext cx="82296" cy="914400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24" name="Text 22"/>
          <p:cNvSpPr/>
          <p:nvPr/>
        </p:nvSpPr>
        <p:spPr>
          <a:xfrm>
            <a:off x="777240" y="4507992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phasing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77240" y="4818888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“Transform everything” is paralyzing. “Pick one painful task” is doable. The absence of a small first step kills momentum.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82296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OPERATING PRINCIPLE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04672" y="1371600"/>
            <a:ext cx="106070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4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with the constraint.</a:t>
            </a:r>
            <a:endParaRPr lang="en-US" sz="4000" dirty="0"/>
          </a:p>
          <a:p>
            <a:pPr indent="0" marL="0">
              <a:lnSpc>
                <a:spcPts val="44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the tool.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841248" y="310896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7D2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recommendation in this deck moves through the same three gears: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822960" y="3749040"/>
            <a:ext cx="3520440" cy="2286000"/>
          </a:xfrm>
          <a:prstGeom prst="rect">
            <a:avLst/>
          </a:prstGeom>
          <a:solidFill>
            <a:srgbClr val="1B2C46"/>
          </a:solidFill>
          <a:ln w="12700">
            <a:solidFill>
              <a:srgbClr val="30425E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397764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91640" y="4005072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100" kern="0" dirty="0">
                <a:solidFill>
                  <a:srgbClr val="F2A0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CRAWL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097280" y="4663440"/>
            <a:ext cx="2971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D5DE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general AI on a real task today — draft a recap, compress first-pass research. Human verifies everything.</a:t>
            </a:r>
            <a:endParaRPr lang="en-US" sz="1250" dirty="0"/>
          </a:p>
        </p:txBody>
      </p:sp>
      <p:sp>
        <p:nvSpPr>
          <p:cNvPr id="10" name="Text 7"/>
          <p:cNvSpPr/>
          <p:nvPr/>
        </p:nvSpPr>
        <p:spPr>
          <a:xfrm>
            <a:off x="4325112" y="4480560"/>
            <a:ext cx="21945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600" dirty="0"/>
          </a:p>
        </p:txBody>
      </p:sp>
      <p:sp>
        <p:nvSpPr>
          <p:cNvPr id="11" name="Shape 8"/>
          <p:cNvSpPr/>
          <p:nvPr/>
        </p:nvSpPr>
        <p:spPr>
          <a:xfrm>
            <a:off x="4526280" y="3749040"/>
            <a:ext cx="3520440" cy="2286000"/>
          </a:xfrm>
          <a:prstGeom prst="rect">
            <a:avLst/>
          </a:prstGeom>
          <a:solidFill>
            <a:srgbClr val="1B2C46"/>
          </a:solidFill>
          <a:ln w="12700">
            <a:solidFill>
              <a:srgbClr val="30425E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397764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394960" y="4005072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100" kern="0" dirty="0">
                <a:solidFill>
                  <a:srgbClr val="F2A0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WALK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4800600" y="4663440"/>
            <a:ext cx="2971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D5DE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Templatize what worked into repeatable team workflows. Name an internal champion (not a new hire).</a:t>
            </a:r>
            <a:endParaRPr lang="en-US" sz="1250" dirty="0"/>
          </a:p>
        </p:txBody>
      </p:sp>
      <p:sp>
        <p:nvSpPr>
          <p:cNvPr id="15" name="Text 11"/>
          <p:cNvSpPr/>
          <p:nvPr/>
        </p:nvSpPr>
        <p:spPr>
          <a:xfrm>
            <a:off x="8028432" y="4480560"/>
            <a:ext cx="21945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600" dirty="0"/>
          </a:p>
        </p:txBody>
      </p:sp>
      <p:sp>
        <p:nvSpPr>
          <p:cNvPr id="16" name="Shape 12"/>
          <p:cNvSpPr/>
          <p:nvPr/>
        </p:nvSpPr>
        <p:spPr>
          <a:xfrm>
            <a:off x="8229600" y="3749040"/>
            <a:ext cx="3520440" cy="2286000"/>
          </a:xfrm>
          <a:prstGeom prst="rect">
            <a:avLst/>
          </a:prstGeom>
          <a:solidFill>
            <a:srgbClr val="1B2C46"/>
          </a:solidFill>
          <a:ln w="12700">
            <a:solidFill>
              <a:srgbClr val="30425E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3920" y="3977640"/>
            <a:ext cx="457200" cy="4572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098280" y="4005072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100" kern="0" dirty="0">
                <a:solidFill>
                  <a:srgbClr val="F2A0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</a:t>
            </a:r>
            <a:endParaRPr lang="en-US" sz="2000" dirty="0"/>
          </a:p>
        </p:txBody>
      </p:sp>
      <p:sp>
        <p:nvSpPr>
          <p:cNvPr id="19" name="Text 14"/>
          <p:cNvSpPr/>
          <p:nvPr/>
        </p:nvSpPr>
        <p:spPr>
          <a:xfrm>
            <a:off x="8503920" y="4663440"/>
            <a:ext cx="2971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D5DE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 one platform where the spreadsheet pain is worst — once the team already trusts the approach.</a:t>
            </a:r>
            <a:endParaRPr lang="en-US" sz="1250" dirty="0"/>
          </a:p>
        </p:txBody>
      </p:sp>
      <p:sp>
        <p:nvSpPr>
          <p:cNvPr id="20" name="Text 15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21" name="Text 16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WHO'S IN THE ROOM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11155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people read — speak to each group differently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02920" y="1572768"/>
            <a:ext cx="11155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35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by role, not by name (a few live conversations on the day will sharpen this). Here's how the message lands for each.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02920" y="2240280"/>
            <a:ext cx="5440680" cy="9144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04088" y="2478024"/>
            <a:ext cx="457200" cy="457200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" y="2578608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25880" y="233172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Founder / CEO (Henry)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1325880" y="2624328"/>
            <a:ext cx="4434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executive sponsor. Frame AI like email or the cell phone once did to touring — a quiet reset of what one person can coordinate. Sponsor the experiment; protect the time.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6217920" y="2240280"/>
            <a:ext cx="5440680" cy="9144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6419088" y="2478024"/>
            <a:ext cx="457200" cy="457200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9672" y="2578608"/>
            <a:ext cx="256032" cy="25603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040880" y="2331720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Senior operators &amp; account leads</a:t>
            </a:r>
            <a:endParaRPr lang="en-US" sz="1350" dirty="0"/>
          </a:p>
        </p:txBody>
      </p:sp>
      <p:sp>
        <p:nvSpPr>
          <p:cNvPr id="15" name="Text 11"/>
          <p:cNvSpPr/>
          <p:nvPr/>
        </p:nvSpPr>
        <p:spPr>
          <a:xfrm>
            <a:off x="7040880" y="2624328"/>
            <a:ext cx="4434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Keepers of the playbook. Their fear is sloppy work in front of a client. Make them editors-in-chief: AI drafts, their judgment is the scarce, valuable layer.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502920" y="3319272"/>
            <a:ext cx="5440680" cy="9144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704088" y="3557016"/>
            <a:ext cx="457200" cy="457200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" y="3657600"/>
            <a:ext cx="256032" cy="25603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325880" y="3410712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Creative</a:t>
            </a:r>
            <a:endParaRPr lang="en-US" sz="1350" dirty="0"/>
          </a:p>
        </p:txBody>
      </p:sp>
      <p:sp>
        <p:nvSpPr>
          <p:cNvPr id="20" name="Text 15"/>
          <p:cNvSpPr/>
          <p:nvPr/>
        </p:nvSpPr>
        <p:spPr>
          <a:xfrm>
            <a:off x="1325880" y="3703320"/>
            <a:ext cx="4434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Honor the instinct to protect taste. AI is a concepting accelerator and grunt-work remover (variants, resizing across 15 markets) — never the idea itself.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6217920" y="3319272"/>
            <a:ext cx="5440680" cy="9144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22" name="Shape 17"/>
          <p:cNvSpPr/>
          <p:nvPr/>
        </p:nvSpPr>
        <p:spPr>
          <a:xfrm>
            <a:off x="6419088" y="3557016"/>
            <a:ext cx="457200" cy="457200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9672" y="3657600"/>
            <a:ext cx="256032" cy="256032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7040880" y="3410712"/>
            <a:ext cx="4434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Account / project managers</a:t>
            </a:r>
            <a:endParaRPr lang="en-US" sz="1350" dirty="0"/>
          </a:p>
        </p:txBody>
      </p:sp>
      <p:sp>
        <p:nvSpPr>
          <p:cNvPr id="25" name="Text 19"/>
          <p:cNvSpPr/>
          <p:nvPr/>
        </p:nvSpPr>
        <p:spPr>
          <a:xfrm>
            <a:off x="7040880" y="3703320"/>
            <a:ext cx="4434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feel the pain most — and are your most likely early adopters. Win them first; they'll evangelize better than any vendor.</a:t>
            </a:r>
            <a:endParaRPr lang="en-US" sz="1100" dirty="0"/>
          </a:p>
        </p:txBody>
      </p:sp>
      <p:sp>
        <p:nvSpPr>
          <p:cNvPr id="26" name="Shape 20"/>
          <p:cNvSpPr/>
          <p:nvPr/>
        </p:nvSpPr>
        <p:spPr>
          <a:xfrm>
            <a:off x="502920" y="4398264"/>
            <a:ext cx="10972800" cy="91440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27" name="Shape 21"/>
          <p:cNvSpPr/>
          <p:nvPr/>
        </p:nvSpPr>
        <p:spPr>
          <a:xfrm>
            <a:off x="704088" y="4636008"/>
            <a:ext cx="457200" cy="457200"/>
          </a:xfrm>
          <a:prstGeom prst="ellipse">
            <a:avLst/>
          </a:prstGeom>
          <a:solidFill>
            <a:srgbClr val="0F1B2D"/>
          </a:solidFill>
          <a:ln/>
        </p:spPr>
      </p:sp>
      <p:pic>
        <p:nvPicPr>
          <p:cNvPr id="2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672" y="4736592"/>
            <a:ext cx="256032" cy="256032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1325880" y="4489704"/>
            <a:ext cx="9966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Field &amp; tour ops (drivers, coordinators)</a:t>
            </a:r>
            <a:endParaRPr lang="en-US" sz="1350" dirty="0"/>
          </a:p>
        </p:txBody>
      </p:sp>
      <p:sp>
        <p:nvSpPr>
          <p:cNvPr id="30" name="Text 23"/>
          <p:cNvSpPr/>
          <p:nvPr/>
        </p:nvSpPr>
        <p:spPr>
          <a:xfrm>
            <a:off x="1325880" y="4782312"/>
            <a:ext cx="9966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Least likely to be “AI people,” and that's fine. Value is invisible: smarter routing, auto schedules, phone-based field reports. If it doesn't cut friction, it stays off the truck.</a:t>
            </a:r>
            <a:endParaRPr lang="en-US" sz="1100" dirty="0"/>
          </a:p>
        </p:txBody>
      </p:sp>
      <p:sp>
        <p:nvSpPr>
          <p:cNvPr id="31" name="Text 24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32" name="Text 25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33" name="Text 26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DIVISION DEEP-DIVE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10698480" y="365760"/>
            <a:ext cx="1005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4600" b="1" dirty="0">
                <a:solidFill>
                  <a:srgbClr val="E6EB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502920" y="868680"/>
            <a:ext cx="10424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Sponsorship Consulting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502920" y="1691640"/>
            <a:ext cx="11155680" cy="841248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8288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CONSTRAINT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731520" y="2084832"/>
            <a:ext cx="10698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Research, valuation, and reporting are time-expensive and analyst-heavy. Auditing a portfolio, sizing a market, and proving ROI eat senior hours and slow turnarounds.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02920" y="2743200"/>
            <a:ext cx="3611880" cy="15544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02920" y="2743200"/>
            <a:ext cx="3611880" cy="384048"/>
          </a:xfrm>
          <a:prstGeom prst="rect">
            <a:avLst/>
          </a:prstGeom>
          <a:solidFill>
            <a:srgbClr val="9FB0C2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779776"/>
            <a:ext cx="3246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CRAWL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685800" y="3246120"/>
            <a:ext cx="32461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 AI compresses first-pass research — property landscapes, audience profiles, competitor scans — from days to hours. Human verifies every figure.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279392" y="2743200"/>
            <a:ext cx="3611880" cy="15544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279392" y="2743200"/>
            <a:ext cx="3611880" cy="384048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15" name="Text 13"/>
          <p:cNvSpPr/>
          <p:nvPr/>
        </p:nvSpPr>
        <p:spPr>
          <a:xfrm>
            <a:off x="4462272" y="2779776"/>
            <a:ext cx="3246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462272" y="3246120"/>
            <a:ext cx="32461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AI-assisted templates for portfolio audits, valuation rationales, and post-program reports. The analyst shifts from “assemble” to “interrogate.”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055864" y="2743200"/>
            <a:ext cx="3611880" cy="15544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055864" y="2743200"/>
            <a:ext cx="3611880" cy="384048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19" name="Text 17"/>
          <p:cNvSpPr/>
          <p:nvPr/>
        </p:nvSpPr>
        <p:spPr>
          <a:xfrm>
            <a:off x="8238744" y="2779776"/>
            <a:ext cx="3246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8238744" y="3246120"/>
            <a:ext cx="32461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platforms make valuation &amp; reporting continuous, not periodic — especially automated exposure valuation.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502920" y="4526280"/>
            <a:ext cx="7680960" cy="1508760"/>
          </a:xfrm>
          <a:prstGeom prst="rect">
            <a:avLst/>
          </a:prstGeom>
          <a:solidFill>
            <a:srgbClr val="FFFFFF"/>
          </a:solidFill>
          <a:ln w="19050">
            <a:solidFill>
              <a:srgbClr val="2BA8A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2920" y="4526280"/>
            <a:ext cx="100584" cy="1508760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23" name="Text 21"/>
          <p:cNvSpPr/>
          <p:nvPr/>
        </p:nvSpPr>
        <p:spPr>
          <a:xfrm>
            <a:off x="749808" y="464515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BA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EXAMPLE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749808" y="4919472"/>
            <a:ext cx="72694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Horizon's 2024 “Full Funnel” program — a 15-event race series across 10 markets that hit 116% of the lead goal with 91% conquest leads and 107k participants reached. AI could pre-screen which race properties best index against “young, affluent families” before the strategist weighs in, then turn the results into the awareness/consideration-lift story far faster.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8321040" y="4526280"/>
            <a:ext cx="3337560" cy="150876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26" name="Text 24"/>
          <p:cNvSpPr/>
          <p:nvPr/>
        </p:nvSpPr>
        <p:spPr>
          <a:xfrm>
            <a:off x="8522208" y="464515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MAY ALREADY USE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522208" y="4937760"/>
            <a:ext cx="29718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5DE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SponsorUnited — deal &amp; asset intelligence</a:t>
            </a:r>
            <a:endParaRPr lang="en-US" sz="1100" dirty="0"/>
          </a:p>
          <a:p>
            <a:pPr indent="0" marL="0">
              <a:lnSpc>
                <a:spcPts val="1500"/>
              </a:lnSpc>
              <a:buNone/>
            </a:pPr>
            <a:endParaRPr lang="en-US" sz="1100" dirty="0"/>
          </a:p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5DE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Trajektory — ROI across every asset</a:t>
            </a:r>
            <a:endParaRPr lang="en-US" sz="1100" dirty="0"/>
          </a:p>
          <a:p>
            <a:pPr indent="0" marL="0">
              <a:lnSpc>
                <a:spcPts val="1500"/>
              </a:lnSpc>
              <a:buNone/>
            </a:pPr>
            <a:endParaRPr lang="en-US" sz="1100" dirty="0"/>
          </a:p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5DE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Relo Metrics / GumGum — AI computer-vision exposure valuation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DIVISION DEEP-DIVE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10698480" y="365760"/>
            <a:ext cx="1005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4600" b="1" dirty="0">
                <a:solidFill>
                  <a:srgbClr val="E6EB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502920" y="868680"/>
            <a:ext cx="10424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Experiential Marketing &amp; Activation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502920" y="1691640"/>
            <a:ext cx="11155680" cy="841248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8288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CONSTRAINT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731520" y="2084832"/>
            <a:ext cx="10698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Turnkey live events create enormous coordination and reporting load — staffing, sampling compliance, asset sourcing, and the recap deck clients expect within days of every activation.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02920" y="2743200"/>
            <a:ext cx="3611880" cy="15544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02920" y="2743200"/>
            <a:ext cx="3611880" cy="384048"/>
          </a:xfrm>
          <a:prstGeom prst="rect">
            <a:avLst/>
          </a:prstGeom>
          <a:solidFill>
            <a:srgbClr val="9FB0C2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779776"/>
            <a:ext cx="3246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CRAWL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685800" y="3246120"/>
            <a:ext cx="32461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AI-assisted recaps: field photos, survey data, and engagement counts become a first-draft client recap. The account lead edits for story.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279392" y="2743200"/>
            <a:ext cx="3611880" cy="15544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279392" y="2743200"/>
            <a:ext cx="3611880" cy="384048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15" name="Text 13"/>
          <p:cNvSpPr/>
          <p:nvPr/>
        </p:nvSpPr>
        <p:spPr>
          <a:xfrm>
            <a:off x="4462272" y="2779776"/>
            <a:ext cx="3246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462272" y="3246120"/>
            <a:ext cx="32461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drafts run-of-show, staffing briefs, ambassador training docs, and resizes one activation's creative across every market.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055864" y="2743200"/>
            <a:ext cx="3611880" cy="155448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055864" y="2743200"/>
            <a:ext cx="3611880" cy="384048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19" name="Text 17"/>
          <p:cNvSpPr/>
          <p:nvPr/>
        </p:nvSpPr>
        <p:spPr>
          <a:xfrm>
            <a:off x="8238744" y="2779776"/>
            <a:ext cx="3246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8238744" y="3246120"/>
            <a:ext cx="32461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connected field-marketing platform unifies scheduling, staffing, field reporting, and measurement into one live dashboard.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502920" y="4526280"/>
            <a:ext cx="7680960" cy="1508760"/>
          </a:xfrm>
          <a:prstGeom prst="rect">
            <a:avLst/>
          </a:prstGeom>
          <a:solidFill>
            <a:srgbClr val="FFFFFF"/>
          </a:solidFill>
          <a:ln w="19050">
            <a:solidFill>
              <a:srgbClr val="F2A03D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2920" y="4526280"/>
            <a:ext cx="100584" cy="1508760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23" name="Text 21"/>
          <p:cNvSpPr/>
          <p:nvPr/>
        </p:nvSpPr>
        <p:spPr>
          <a:xfrm>
            <a:off x="749808" y="464515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EXAMPLE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749808" y="4919472"/>
            <a:ext cx="72694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50"/>
              </a:lnSpc>
              <a:buNone/>
            </a:pPr>
            <a:r>
              <a:rPr lang="en-US" sz="115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Kawasaki NAV at Morgan Wallen concerts, or a Ford consumer event: ambassadors capture data and photos on a phone app at each stop, and a draft recap is assembled before the team is back at the hotel. For Jack Daniel's / Anheuser-Busch sampling, AI can also document TIPS/ServSafe certification and per-market compliance — a real audit-trail headache today.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8321040" y="4526280"/>
            <a:ext cx="3337560" cy="150876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26" name="Text 24"/>
          <p:cNvSpPr/>
          <p:nvPr/>
        </p:nvSpPr>
        <p:spPr>
          <a:xfrm>
            <a:off x="8522208" y="4645152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MAY ALREADY USE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522208" y="4937760"/>
            <a:ext cx="29718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5DE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MainEvent — experiential / field-marketing platform (powers Monster Energy, the Oscar Mayer Wienermobile)</a:t>
            </a:r>
            <a:endParaRPr lang="en-US" sz="1100" dirty="0"/>
          </a:p>
          <a:p>
            <a:pPr indent="0" marL="0">
              <a:lnSpc>
                <a:spcPts val="1500"/>
              </a:lnSpc>
              <a:buNone/>
            </a:pPr>
            <a:endParaRPr lang="en-US" sz="1100" dirty="0"/>
          </a:p>
          <a:p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D5DE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NextCrew — staffing, on-site clock-in/out, survey capture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201168" cy="201168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" name="Text 1"/>
          <p:cNvSpPr/>
          <p:nvPr/>
        </p:nvSpPr>
        <p:spPr>
          <a:xfrm>
            <a:off x="786384" y="457200"/>
            <a:ext cx="1005840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DIVISION DEEP-DIVE · THE “TRUCKS”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10698480" y="365760"/>
            <a:ext cx="1005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4600" b="1" dirty="0">
                <a:solidFill>
                  <a:srgbClr val="E6EB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502920" y="868680"/>
            <a:ext cx="10424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Mobile Tour Logistics &amp; Fleet Operations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502920" y="1645920"/>
            <a:ext cx="11155680" cy="804672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764792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F2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CONSTRAINT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731520" y="2011680"/>
            <a:ext cx="10789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hardest, least-visible division. Routing multiple branded assets nationally, managing DOT hours-of-service and rest days, scheduling CDL drivers, tracking maintenance/insurance, and minimizing idle days — usually solved in spreadsheets and email.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606040"/>
            <a:ext cx="11155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U.S. AIR FORCE TOURING PROGRAM (CLIENT SINCE 2012) — THE SHOWCASE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" y="2926080"/>
            <a:ext cx="2697480" cy="123444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02920" y="2926080"/>
            <a:ext cx="2697480" cy="73152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12" name="Text 10"/>
          <p:cNvSpPr/>
          <p:nvPr/>
        </p:nvSpPr>
        <p:spPr>
          <a:xfrm>
            <a:off x="594360" y="3108960"/>
            <a:ext cx="2514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594360" y="3767328"/>
            <a:ext cx="2514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touring assets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364992" y="2926080"/>
            <a:ext cx="2697480" cy="123444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364992" y="2926080"/>
            <a:ext cx="2697480" cy="73152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16" name="Text 14"/>
          <p:cNvSpPr/>
          <p:nvPr/>
        </p:nvSpPr>
        <p:spPr>
          <a:xfrm>
            <a:off x="3456432" y="3108960"/>
            <a:ext cx="2514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~500</a:t>
            </a:r>
            <a:endParaRPr lang="en-US" sz="3400" dirty="0"/>
          </a:p>
        </p:txBody>
      </p:sp>
      <p:sp>
        <p:nvSpPr>
          <p:cNvPr id="17" name="Text 15"/>
          <p:cNvSpPr/>
          <p:nvPr/>
        </p:nvSpPr>
        <p:spPr>
          <a:xfrm>
            <a:off x="3456432" y="3767328"/>
            <a:ext cx="2514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tour days / yr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227064" y="2926080"/>
            <a:ext cx="2697480" cy="123444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27064" y="2926080"/>
            <a:ext cx="2697480" cy="73152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20" name="Text 18"/>
          <p:cNvSpPr/>
          <p:nvPr/>
        </p:nvSpPr>
        <p:spPr>
          <a:xfrm>
            <a:off x="6318504" y="3108960"/>
            <a:ext cx="2514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100k+</a:t>
            </a:r>
            <a:endParaRPr lang="en-US" sz="3400" dirty="0"/>
          </a:p>
        </p:txBody>
      </p:sp>
      <p:sp>
        <p:nvSpPr>
          <p:cNvPr id="21" name="Text 19"/>
          <p:cNvSpPr/>
          <p:nvPr/>
        </p:nvSpPr>
        <p:spPr>
          <a:xfrm>
            <a:off x="6318504" y="3767328"/>
            <a:ext cx="2514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registrants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9089136" y="2926080"/>
            <a:ext cx="2697480" cy="1234440"/>
          </a:xfrm>
          <a:prstGeom prst="rect">
            <a:avLst/>
          </a:prstGeom>
          <a:solidFill>
            <a:srgbClr val="EEF2F7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089136" y="2926080"/>
            <a:ext cx="2697480" cy="73152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24" name="Text 22"/>
          <p:cNvSpPr/>
          <p:nvPr/>
        </p:nvSpPr>
        <p:spPr>
          <a:xfrm>
            <a:off x="9180576" y="3108960"/>
            <a:ext cx="2514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35M</a:t>
            </a:r>
            <a:endParaRPr lang="en-US" sz="3400" dirty="0"/>
          </a:p>
        </p:txBody>
      </p:sp>
      <p:sp>
        <p:nvSpPr>
          <p:cNvPr id="25" name="Text 23"/>
          <p:cNvSpPr/>
          <p:nvPr/>
        </p:nvSpPr>
        <p:spPr>
          <a:xfrm>
            <a:off x="9180576" y="3767328"/>
            <a:ext cx="2514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impressions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02920" y="4343400"/>
            <a:ext cx="36118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02920" y="4343400"/>
            <a:ext cx="3611880" cy="365760"/>
          </a:xfrm>
          <a:prstGeom prst="rect">
            <a:avLst/>
          </a:prstGeom>
          <a:solidFill>
            <a:srgbClr val="9FB0C2"/>
          </a:solidFill>
          <a:ln/>
        </p:spPr>
      </p:sp>
      <p:sp>
        <p:nvSpPr>
          <p:cNvPr id="28" name="Text 26"/>
          <p:cNvSpPr/>
          <p:nvPr/>
        </p:nvSpPr>
        <p:spPr>
          <a:xfrm>
            <a:off x="685800" y="4370832"/>
            <a:ext cx="3246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CRAWL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85800" y="480060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50"/>
              </a:lnSpc>
              <a:buNone/>
            </a:pPr>
            <a:r>
              <a:rPr lang="en-US" sz="11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Centralize the tour calendar &amp; asset status out of spreadsheets — one answer to “where is asset #7 and is it road-legal Tuesday?”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279392" y="4343400"/>
            <a:ext cx="36118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279392" y="4343400"/>
            <a:ext cx="3611880" cy="365760"/>
          </a:xfrm>
          <a:prstGeom prst="rect">
            <a:avLst/>
          </a:prstGeom>
          <a:solidFill>
            <a:srgbClr val="2BA8A0"/>
          </a:solidFill>
          <a:ln/>
        </p:spPr>
      </p:sp>
      <p:sp>
        <p:nvSpPr>
          <p:cNvPr id="32" name="Text 30"/>
          <p:cNvSpPr/>
          <p:nvPr/>
        </p:nvSpPr>
        <p:spPr>
          <a:xfrm>
            <a:off x="4462272" y="4370832"/>
            <a:ext cx="3246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462272" y="480060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50"/>
              </a:lnSpc>
              <a:buNone/>
            </a:pPr>
            <a:r>
              <a:rPr lang="en-US" sz="11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AI-assisted routing/scheduling against mileage, driver hours, event windows, and maintenance — conflicts flagged before the 11pm phone call.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8055864" y="4343400"/>
            <a:ext cx="361188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0E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055864" y="4343400"/>
            <a:ext cx="3611880" cy="365760"/>
          </a:xfrm>
          <a:prstGeom prst="rect">
            <a:avLst/>
          </a:prstGeom>
          <a:solidFill>
            <a:srgbClr val="F2A03D"/>
          </a:solidFill>
          <a:ln/>
        </p:spPr>
      </p:sp>
      <p:sp>
        <p:nvSpPr>
          <p:cNvPr id="36" name="Text 34"/>
          <p:cNvSpPr/>
          <p:nvPr/>
        </p:nvSpPr>
        <p:spPr>
          <a:xfrm>
            <a:off x="8238744" y="4370832"/>
            <a:ext cx="32461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8238744" y="480060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50"/>
              </a:lnSpc>
              <a:buNone/>
            </a:pPr>
            <a:r>
              <a:rPr lang="en-US" sz="1100" dirty="0">
                <a:solidFill>
                  <a:srgbClr val="2B39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maintenance &amp; utilization analytics using the fleet's own history to cut downtime and price future tours accurately.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02920" y="5852160"/>
            <a:ext cx="11155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00" b="1" i="1" dirty="0">
                <a:solidFill>
                  <a:srgbClr val="0F1B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may already use one of these:  </a:t>
            </a:r>
            <a:pPr indent="0" marL="0">
              <a:lnSpc>
                <a:spcPts val="1400"/>
              </a:lnSpc>
              <a:buNone/>
            </a:pPr>
            <a:r>
              <a:rPr lang="en-US" sz="1100" i="1" dirty="0">
                <a:solidFill>
                  <a:srgbClr val="4456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MainEvent's Mobile Tour module is the category standard — routing, travel/idle/rest/maintenance days, per-vehicle mileage, registrations, insurance. If the fleet runs on spreadsheets, this is the single highest-leverage upgrade in the company.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02920" y="64739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Impact Strategy  ·  Next Marketing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2296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Brad Stevens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11430000" y="6473952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A7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Impact Strategy — Next Marketing</dc:title>
  <dc:subject>PptxGenJS Presentation</dc:subject>
  <dc:creator>Brad Stevens</dc:creator>
  <cp:lastModifiedBy>Brad Stevens</cp:lastModifiedBy>
  <cp:revision>1</cp:revision>
  <dcterms:created xsi:type="dcterms:W3CDTF">2026-06-05T21:39:40Z</dcterms:created>
  <dcterms:modified xsi:type="dcterms:W3CDTF">2026-06-05T21:39:40Z</dcterms:modified>
</cp:coreProperties>
</file>